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88" r:id="rId5"/>
    <p:sldId id="287" r:id="rId6"/>
    <p:sldId id="283" r:id="rId7"/>
    <p:sldId id="278" r:id="rId8"/>
    <p:sldId id="280" r:id="rId9"/>
    <p:sldId id="281" r:id="rId10"/>
    <p:sldId id="282" r:id="rId11"/>
    <p:sldId id="289" r:id="rId12"/>
    <p:sldId id="290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A3A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571270-290F-491F-BAC8-C59B0A41B2C9}" type="datetimeFigureOut">
              <a:rPr lang="ru-RU" smtClean="0"/>
              <a:pPr/>
              <a:t>10.11.2024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54C930-46DB-4B69-986C-36AC2A724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98CDD-C309-8B92-8543-951CB4994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3" y="986117"/>
            <a:ext cx="9781880" cy="550044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«технология  критического  мышления»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/>
              <a:t> </a:t>
            </a:r>
            <a: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внушайте чего-либо вашим детям.</a:t>
            </a:r>
            <a:b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 их думать самостоятельно,</a:t>
            </a:r>
            <a:b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тому, как оценивать доказательства</a:t>
            </a:r>
            <a:b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как не соглашаться с вами».</a:t>
            </a:r>
            <a:b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Ричард Докинз </a:t>
            </a:r>
            <a:b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b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b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Аннинский д/с ОРВ «Росток»</a:t>
            </a:r>
            <a:b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Межова  И.Н.</a:t>
            </a:r>
            <a:b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Рабочий стол\эмблема Рост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4588" y="284694"/>
            <a:ext cx="1568737" cy="1633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83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930A445-4F82-8FFB-BBB8-E16DDD67F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1984"/>
            <a:ext cx="5103043" cy="44840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  этапе  размышления дети анализируют полученные результаты и соотносят выводы, сделанных на втором этапе осмысления, с предположениями, которые сами выдвинули на первом этапе: насколько первоначальные идеи оказались применимыми в свете новых данных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5BD85E-0762-CA45-A7E4-FF789530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этап </a:t>
            </a: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размышление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7C3985BC-F53F-F213-156E-F0F780DB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961" y="221942"/>
            <a:ext cx="1781117" cy="1633491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4B3C7A-450D-0ABB-CD21-A6F30772D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514474"/>
            <a:ext cx="2217721" cy="2663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398682-18C1-9A99-7F4F-3948CE801D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7078" y="3853992"/>
            <a:ext cx="2639637" cy="212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3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BF23E16-D515-5875-7C71-DAB85D875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4" y="1780280"/>
            <a:ext cx="6822141" cy="43426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помощью критического мышления развивается творческая активность, вырабатывается эмоциональная устойчивая самостоятельность мышления, а также происходит осмысление способов и механизмов деятельности.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Данная технология   способствует   осмыслению своей и чужой  деятельности, выработки своей точки зрения, стремлению к самостоятельному решению проблемы, благодаря  чему происходит формирование   познавательных стратегий  и личностный рост.</a:t>
            </a: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27E7AD-F0FA-C944-9BDA-0A6DC62A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88" y="152400"/>
            <a:ext cx="5611906" cy="12192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8E1E50BA-198E-0F33-234D-61CC09FE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961" y="221942"/>
            <a:ext cx="1781117" cy="1633491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E4D606-1BE3-54C4-C76A-DB7323E22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04" y="3782567"/>
            <a:ext cx="3481167" cy="25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BF23E16-D515-5875-7C71-DAB85D875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4" y="1780280"/>
            <a:ext cx="6822141" cy="43426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стараюсь воспитывать  детей неординарными личностями, поэтому   не просто пичкаю их  информацией, а побуждаю их размышлять, делать собственные умозаключения на основании полученной информации, самостоятельно  ставить правильные вопросы, одним словом  мыслить критически</a:t>
            </a: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27E7AD-F0FA-C944-9BDA-0A6DC62A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88" y="152400"/>
            <a:ext cx="5611906" cy="12192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8E1E50BA-198E-0F33-234D-61CC09FE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9455" y="455024"/>
            <a:ext cx="1781117" cy="163349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2BDF7-A917-DBE6-033C-4E7C209CDF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3156" y="2886635"/>
            <a:ext cx="3563055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380" y="869430"/>
            <a:ext cx="10409420" cy="5307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Ольга\Рабочий стол\эмблема Рост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2484" y="461639"/>
            <a:ext cx="1473695" cy="1633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00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E111CF4-7D10-4BD5-421D-ED13329C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04" y="1371600"/>
            <a:ext cx="5857188" cy="4644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данной технологии переработаны идеи и методы русских отечественных технологий коллективных и групповых способов обучения, а также сотрудничества и  развивающего обучения. В Российской образовательной практике она появилась в 1997 г. и была адаптирована под отечественную систему образования известными педагогами и психологами, среди которых были Даниил  Эльконин, Леонид 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Занков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Шалва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Амонашвили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другие.</a:t>
            </a: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9908915-D78E-8C83-5189-0701A2FA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176" y="197223"/>
            <a:ext cx="7297271" cy="12192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</a:p>
        </p:txBody>
      </p:sp>
      <p:pic>
        <p:nvPicPr>
          <p:cNvPr id="9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1D301D4B-67D6-9488-8877-4524A34A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8657" y="221942"/>
            <a:ext cx="1677422" cy="1633491"/>
          </a:xfrm>
          <a:prstGeom prst="rect">
            <a:avLst/>
          </a:prstGeom>
          <a:noFill/>
        </p:spPr>
      </p:pic>
      <p:pic>
        <p:nvPicPr>
          <p:cNvPr id="7" name="Рисунок 6" descr="https://avatars.mds.yandex.net/i?id=91dc3f0a3754d6f18844bb8f23af03d1cd7f267b-9820447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6401" y="4311381"/>
            <a:ext cx="1671437" cy="1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809d6d5e8010ff28a03374697b9b49af36ca6bf8-4101261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4823" y="2182905"/>
            <a:ext cx="1779014" cy="199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i?id=65879d0ea031ef16202a54bf016b24c6e6403cae-10685102-images-thumbs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901" y="1448719"/>
            <a:ext cx="1648385" cy="21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13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77C7FA5-A5E0-27C9-554E-BEB933BB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1984"/>
            <a:ext cx="6139992" cy="44840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технологии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формированию навыков, которые в дальнейшем пригодятся детям не только в учебе, но и в обычной жизни. Это  самостоятельность,  рефлексивность, коммуникативность, креативность, мобильность, толерантность, ответственность за собственный выбор и результаты своей деятельности, умение работать с информацией и  принимать взвешенные решения.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CF0F14-400A-19BD-1CF6-BDC1378E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212" y="152400"/>
            <a:ext cx="7485529" cy="12192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</p:txBody>
      </p:sp>
      <p:pic>
        <p:nvPicPr>
          <p:cNvPr id="4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7177BF50-5BEB-B1C4-F904-463CBB316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961" y="221942"/>
            <a:ext cx="1781117" cy="163349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27194F-918D-7B15-763A-B3A7C570E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08729"/>
            <a:ext cx="4963708" cy="28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77C7FA5-A5E0-27C9-554E-BEB933BB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620948"/>
            <a:ext cx="6139992" cy="44840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процесс выстраивается на научно обоснованных закономерностях взаимодействия человека с информацией:  этапы технологии развития критического мышления соответствуют когнитивным этапам деятельности человека (это - ощущение, восприятие, мышление и фиксация опыта (память)).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CF0F14-400A-19BD-1CF6-BDC1378E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212" y="152400"/>
            <a:ext cx="7485529" cy="12192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</p:txBody>
      </p:sp>
      <p:pic>
        <p:nvPicPr>
          <p:cNvPr id="4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7177BF50-5BEB-B1C4-F904-463CBB316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961" y="221942"/>
            <a:ext cx="1781117" cy="1633491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E26DE9-7012-B1D6-BBDE-59FAB1349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6" y="4651099"/>
            <a:ext cx="4014615" cy="17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337969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-недостаток  времени в рамках традиционного занятия;</a:t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-большое количество детей  в группе;</a:t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способностей преобладает над получением новой информации.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45224" y="152400"/>
            <a:ext cx="4365811" cy="1219200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КРИТИКА</a:t>
            </a:r>
          </a:p>
        </p:txBody>
      </p:sp>
      <p:pic>
        <p:nvPicPr>
          <p:cNvPr id="4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FFCBC6CA-97BF-9924-E391-97F987A43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800" y="394447"/>
            <a:ext cx="1595718" cy="147891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60D501-3F41-C643-B77D-B13549286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96" y="3917575"/>
            <a:ext cx="3615187" cy="2375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51DA5A0-4086-D4D8-5FC1-4D5F8D38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141" y="556921"/>
            <a:ext cx="5647765" cy="3629598"/>
          </a:xfrm>
          <a:solidFill>
            <a:srgbClr val="0070C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6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эффективного использования технологии развития критического мышления необходимо  соблюдать последовательность этапов (вызов -осмысление-рефлексия) и систематически проводить занятия по развитию критического мышления. 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2DDA171-98B0-95DD-8631-31CC8E6E09EE}"/>
              </a:ext>
            </a:extLst>
          </p:cNvPr>
          <p:cNvSpPr/>
          <p:nvPr/>
        </p:nvSpPr>
        <p:spPr>
          <a:xfrm>
            <a:off x="753035" y="5325034"/>
            <a:ext cx="1954306" cy="11295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ызов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16D9897-061E-457B-7DFB-31BE4B0ECF4C}"/>
              </a:ext>
            </a:extLst>
          </p:cNvPr>
          <p:cNvSpPr/>
          <p:nvPr/>
        </p:nvSpPr>
        <p:spPr>
          <a:xfrm>
            <a:off x="3128683" y="5396753"/>
            <a:ext cx="1577789" cy="1013011"/>
          </a:xfrm>
          <a:prstGeom prst="rightArrow">
            <a:avLst>
              <a:gd name="adj1" fmla="val 50000"/>
              <a:gd name="adj2" fmla="val 523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00E7C17-376D-8A90-835E-97726A73DAC0}"/>
              </a:ext>
            </a:extLst>
          </p:cNvPr>
          <p:cNvSpPr/>
          <p:nvPr/>
        </p:nvSpPr>
        <p:spPr>
          <a:xfrm>
            <a:off x="4993342" y="5289177"/>
            <a:ext cx="2635624" cy="11474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2AB4CDFA-ABB7-A3B3-C080-1048CD4CE5EF}"/>
              </a:ext>
            </a:extLst>
          </p:cNvPr>
          <p:cNvSpPr/>
          <p:nvPr/>
        </p:nvSpPr>
        <p:spPr>
          <a:xfrm>
            <a:off x="8184776" y="5271247"/>
            <a:ext cx="1565213" cy="10309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905AA7B-852F-EA6D-2DE5-4F346EAAFC09}"/>
              </a:ext>
            </a:extLst>
          </p:cNvPr>
          <p:cNvSpPr/>
          <p:nvPr/>
        </p:nvSpPr>
        <p:spPr>
          <a:xfrm>
            <a:off x="9932895" y="5208494"/>
            <a:ext cx="1885262" cy="1013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ефлексия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9CC9882A-F5FF-B685-CDFB-C32B8F0B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6019" y="472954"/>
            <a:ext cx="1781117" cy="1633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735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9818692-A1FD-D645-755A-9E200558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089" y="0"/>
            <a:ext cx="5180029" cy="4231341"/>
          </a:xfrm>
          <a:solidFill>
            <a:srgbClr val="00B05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активно участвуют в образовательном процессе, самостоятельно ищут и обрабатывают информацию, оценивают и выявляют проблемы, находят пути их решения и, самое важное, применяют полученные знания на практике.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E116C384-0250-4159-2E15-C56FFD22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961" y="221942"/>
            <a:ext cx="1781117" cy="1633491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7F1329-7C8C-A748-FCC2-13FE3D598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34" y="3996966"/>
            <a:ext cx="3150523" cy="23628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D9092F-C567-6161-9032-FE6E5F774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" y="3996966"/>
            <a:ext cx="3021121" cy="22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9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C125C7F-BE80-4BC9-A805-7D52719D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9690"/>
            <a:ext cx="4405460" cy="4446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этом  этапе   детей знакомят с новой темой, выдвигают предположения,   систематизируют имеющуюся информацию,  ставят цель и задачи для дальнейшего изучения.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095BE0-A4D4-0105-C827-32E69A9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этап – пробуждение, вызов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87E09-D412-45C9-E72A-D56E81FD91CB}"/>
              </a:ext>
            </a:extLst>
          </p:cNvPr>
          <p:cNvSpPr txBox="1"/>
          <p:nvPr/>
        </p:nvSpPr>
        <p:spPr>
          <a:xfrm>
            <a:off x="5396752" y="3684495"/>
            <a:ext cx="287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Верные и неверные суждения»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F3973-53D0-5AC5-AA3C-D2BBE51D0F2A}"/>
              </a:ext>
            </a:extLst>
          </p:cNvPr>
          <p:cNvSpPr txBox="1"/>
          <p:nvPr/>
        </p:nvSpPr>
        <p:spPr>
          <a:xfrm>
            <a:off x="8675087" y="3549678"/>
            <a:ext cx="2872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«Корзинка идей и понятий»</a:t>
            </a:r>
            <a:endParaRPr lang="ru-RU" sz="1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055F6D-CDBD-B2C5-B2EB-CC04F2515C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3115" y="1424300"/>
            <a:ext cx="2872817" cy="2128013"/>
          </a:xfrm>
          <a:prstGeom prst="rect">
            <a:avLst/>
          </a:prstGeom>
        </p:spPr>
      </p:pic>
      <p:pic>
        <p:nvPicPr>
          <p:cNvPr id="12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E39459FA-1484-FC29-673C-6B83BCC2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1710" y="450777"/>
            <a:ext cx="1781117" cy="1633491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38A6F2-09DF-935C-818B-C6D2BAAAD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239" y="4330826"/>
            <a:ext cx="2442750" cy="18320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CDC870-5227-3E0E-7122-EB8F29573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52" y="4330825"/>
            <a:ext cx="2442750" cy="18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BF23E16-D515-5875-7C71-DAB85D875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3386"/>
            <a:ext cx="4857946" cy="43426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данном этапе происходит изучение, анализ  и систематизация информации, формирование выводов и собственной позиции по изучаемому вопросу.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 при этом выступает в качестве источника новой информации: он    знакомит детей с материалом и отвечает на вопросы.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27E7AD-F0FA-C944-9BDA-0A6DC62A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   -  осмысление 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1618F5-4F7B-A6EC-38F8-BE55BCAA5C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9751" y="1999931"/>
            <a:ext cx="2687494" cy="20130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9B09D2-7400-1D5C-D160-DAA15B686B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8859" y="4190432"/>
            <a:ext cx="2786390" cy="2085412"/>
          </a:xfrm>
          <a:prstGeom prst="rect">
            <a:avLst/>
          </a:prstGeom>
        </p:spPr>
      </p:pic>
      <p:pic>
        <p:nvPicPr>
          <p:cNvPr id="13" name="Picture 2" descr="C:\Users\Ольга\Рабочий стол\эмблема Росток.png">
            <a:extLst>
              <a:ext uri="{FF2B5EF4-FFF2-40B4-BE49-F238E27FC236}">
                <a16:creationId xmlns:a16="http://schemas.microsoft.com/office/drawing/2014/main" id="{8E1E50BA-198E-0F33-234D-61CC09FE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4961" y="221942"/>
            <a:ext cx="1781117" cy="1633491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FC2A7-F97C-9E87-8EF6-9EE08CC237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9" y="1999931"/>
            <a:ext cx="2786390" cy="19395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203EDF-DCEB-ABD1-53D8-CDFECD1806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51" y="4190432"/>
            <a:ext cx="2780550" cy="20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9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531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Constantia</vt:lpstr>
      <vt:lpstr>Times New Roman</vt:lpstr>
      <vt:lpstr>Wingdings 2</vt:lpstr>
      <vt:lpstr>Бумажная</vt:lpstr>
      <vt:lpstr> «технология  критического  мышления»    «Не внушайте чего-либо вашим детям. Научите их думать самостоятельно, тому, как оценивать доказательства  и как не соглашаться с вами». Ричард Докинз    Подготовила воспитатель МБДОУ  Аннинский д/с ОРВ «Росток» Межова  И.Н. </vt:lpstr>
      <vt:lpstr>ФАКТЫ</vt:lpstr>
      <vt:lpstr> ПЛЮСЫ</vt:lpstr>
      <vt:lpstr> ПЛЮСЫ</vt:lpstr>
      <vt:lpstr>КРИТИКА</vt:lpstr>
      <vt:lpstr>Презентация PowerPoint</vt:lpstr>
      <vt:lpstr>Презентация PowerPoint</vt:lpstr>
      <vt:lpstr>Первый этап – пробуждение, вызов.</vt:lpstr>
      <vt:lpstr>Второй этап   -  осмысление </vt:lpstr>
      <vt:lpstr>Третий этап - размышление</vt:lpstr>
      <vt:lpstr>ЭМОЦИИ</vt:lpstr>
      <vt:lpstr>ЭМОЦИИ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развития  критического мышления У детей  дошкольного возраста   через художественную литературу.</dc:title>
  <dc:creator>Ирина Межова</dc:creator>
  <cp:lastModifiedBy>Ирина Межова</cp:lastModifiedBy>
  <cp:revision>59</cp:revision>
  <dcterms:created xsi:type="dcterms:W3CDTF">2024-02-25T08:53:37Z</dcterms:created>
  <dcterms:modified xsi:type="dcterms:W3CDTF">2024-11-10T10:28:03Z</dcterms:modified>
</cp:coreProperties>
</file>